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Lst>
        </p14:section>
        <p14:section name="Untitled Section" id="{03E3492A-59CE-490E-98D5-4963B1371C21}">
          <p14:sldIdLst>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7" d="100"/>
          <a:sy n="67" d="100"/>
        </p:scale>
        <p:origin x="157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u naik Bhukya" userId="a7186ef5fc9a3acf" providerId="LiveId" clId="{F38C17E0-DADF-4FE5-BC2C-4AC8EA555C23}"/>
    <pc:docChg chg="custSel modSld">
      <pc:chgData name="Srinu naik Bhukya" userId="a7186ef5fc9a3acf" providerId="LiveId" clId="{F38C17E0-DADF-4FE5-BC2C-4AC8EA555C23}" dt="2024-04-22T16:36:41.736" v="57" actId="27636"/>
      <pc:docMkLst>
        <pc:docMk/>
      </pc:docMkLst>
      <pc:sldChg chg="modSp mod">
        <pc:chgData name="Srinu naik Bhukya" userId="a7186ef5fc9a3acf" providerId="LiveId" clId="{F38C17E0-DADF-4FE5-BC2C-4AC8EA555C23}" dt="2024-04-22T16:33:24.324" v="56" actId="20577"/>
        <pc:sldMkLst>
          <pc:docMk/>
          <pc:sldMk cId="0" sldId="265"/>
        </pc:sldMkLst>
        <pc:spChg chg="mod">
          <ac:chgData name="Srinu naik Bhukya" userId="a7186ef5fc9a3acf" providerId="LiveId" clId="{F38C17E0-DADF-4FE5-BC2C-4AC8EA555C23}" dt="2024-04-22T16:33:24.324" v="56" actId="20577"/>
          <ac:spMkLst>
            <pc:docMk/>
            <pc:sldMk cId="0" sldId="265"/>
            <ac:spMk id="5" creationId="{00000000-0000-0000-0000-000000000000}"/>
          </ac:spMkLst>
        </pc:spChg>
      </pc:sldChg>
      <pc:sldChg chg="modSp mod">
        <pc:chgData name="Srinu naik Bhukya" userId="a7186ef5fc9a3acf" providerId="LiveId" clId="{F38C17E0-DADF-4FE5-BC2C-4AC8EA555C23}" dt="2024-04-22T16:36:41.736" v="57" actId="27636"/>
        <pc:sldMkLst>
          <pc:docMk/>
          <pc:sldMk cId="0" sldId="276"/>
        </pc:sldMkLst>
        <pc:spChg chg="mod">
          <ac:chgData name="Srinu naik Bhukya" userId="a7186ef5fc9a3acf" providerId="LiveId" clId="{F38C17E0-DADF-4FE5-BC2C-4AC8EA555C23}" dt="2024-04-22T16:36:41.736" v="57" actId="27636"/>
          <ac:spMkLst>
            <pc:docMk/>
            <pc:sldMk cId="0" sldId="27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ashanka74"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docs.live.net/a7186ef5fc9a3acf/Desktop/edx/jupyter-labs-Interactive-Visual-Analytics-with-Folium-lab-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docs.live.net/a7186ef5fc9a3acf/Desktop/edx/Hands-on%20Lab_%20Build%20an%20Interactive%20Dashboard%20with%20Ploty%20Dash-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docs.live.net/a7186ef5fc9a3acf/Desktop/edx/SpaceX_Machine_Learning_Prediction_Part_5.jupyterlite-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docs.live.net/a7186ef5fc9a3acf/Desktop/edx/jupyter-labs-EDA-with-Visualization-lab-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docs.live.net/a7186ef5fc9a3acf/Desktop/edx/jupyter-labs-eda-sql-edx_sqllite-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1754326"/>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Name:G.v.Sasanka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Date:22-04-2024</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highlight>
                  <a:srgbClr val="F2F2F2"/>
                </a:highlight>
                <a:latin typeface="Abadi" panose="020B0604020104020204" pitchFamily="34" charset="0"/>
                <a:ea typeface="SF Pro" pitchFamily="2" charset="0"/>
                <a:cs typeface="SF Pro" pitchFamily="2" charset="0"/>
                <a:hlinkClick r:id="rId3"/>
              </a:rPr>
              <a:t>https://github.com/sashanka7</a:t>
            </a:r>
            <a:r>
              <a:rPr lang="en-US" dirty="0">
                <a:solidFill>
                  <a:schemeClr val="bg2"/>
                </a:solidFill>
                <a:latin typeface="Abadi" panose="020B0604020104020204" pitchFamily="34" charset="0"/>
                <a:ea typeface="SF Pro" pitchFamily="2" charset="0"/>
                <a:cs typeface="SF Pro" pitchFamily="2" charset="0"/>
                <a:hlinkClick r:id="rId3"/>
              </a:rPr>
              <a:t>4</a:t>
            </a:r>
            <a:endParaRPr lang="en-US" dirty="0">
              <a:solidFill>
                <a:schemeClr val="bg2"/>
              </a:solidFill>
              <a:latin typeface="Abadi" panose="020B0604020104020204" pitchFamily="34" charset="0"/>
              <a:ea typeface="SF Pro" pitchFamily="2" charset="0"/>
              <a:cs typeface="SF Pro" pitchFamily="2" charset="0"/>
            </a:endParaRP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r>
              <a:rPr lang="en-US" dirty="0">
                <a:hlinkClick r:id="rId3"/>
              </a:rPr>
              <a:t>https:/edx/jupyter-labs-Interactive-Visual-Analytics-with-Folium-lab-venkatasashank.ipynb</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r>
              <a:rPr lang="en-US" sz="2000" dirty="0">
                <a:hlinkClick r:id="rId3"/>
              </a:rPr>
              <a:t>https:/PlotyDash-venkatasashank.ipynb</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https:/edx/jupyterlite-venkatasashank.ipynb</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a:t>
            </a:r>
            <a:r>
              <a:rPr lang="en-US" sz="1600" dirty="0" err="1"/>
              <a:t>databasessuchas</a:t>
            </a:r>
            <a:r>
              <a:rPr lang="en-US" sz="1600" dirty="0"/>
              <a:t> </a:t>
            </a:r>
            <a:r>
              <a:rPr lang="en-US" sz="1600" dirty="0" err="1"/>
              <a:t>MySQLandPostgreSQLcontinue</a:t>
            </a:r>
            <a:r>
              <a:rPr lang="en-US" sz="1600" dirty="0"/>
              <a:t> </a:t>
            </a:r>
            <a:r>
              <a:rPr lang="en-US" sz="1600" dirty="0" err="1"/>
              <a:t>tobe</a:t>
            </a:r>
            <a:r>
              <a:rPr lang="en-US" sz="1600" dirty="0"/>
              <a:t> widely adopted for traditional data management tasks due to their </a:t>
            </a:r>
            <a:r>
              <a:rPr lang="en-US" sz="1600" dirty="0" err="1"/>
              <a:t>robustnessandstability</a:t>
            </a:r>
            <a:r>
              <a:rPr lang="en-US" sz="1600" dirty="0"/>
              <a:t>.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a:t>
            </a:r>
            <a:r>
              <a:rPr lang="en-IN" sz="2400" dirty="0" err="1"/>
              <a:t>sources,enhancingdataanalysisanddecision</a:t>
            </a:r>
            <a:r>
              <a:rPr lang="en-IN" sz="2400" dirty="0"/>
              <a:t>-making. </a:t>
            </a:r>
          </a:p>
          <a:p>
            <a:pPr marL="0" indent="0">
              <a:lnSpc>
                <a:spcPct val="100000"/>
              </a:lnSpc>
              <a:spcBef>
                <a:spcPts val="1400"/>
              </a:spcBef>
              <a:buNone/>
            </a:pPr>
            <a:r>
              <a:rPr lang="en-IN" sz="2400" dirty="0"/>
              <a:t>• </a:t>
            </a:r>
            <a:r>
              <a:rPr lang="en-IN" sz="2400" dirty="0" err="1"/>
              <a:t>Interactivevisualizationfeaturesempowerusers</a:t>
            </a:r>
            <a:r>
              <a:rPr lang="en-IN" sz="2400" dirty="0"/>
              <a:t> </a:t>
            </a:r>
            <a:r>
              <a:rPr lang="en-IN" sz="2400" dirty="0" err="1"/>
              <a:t>toexploredatadynamically,uncoveringinsights</a:t>
            </a:r>
            <a:r>
              <a:rPr lang="en-IN" sz="2400" dirty="0"/>
              <a:t> </a:t>
            </a:r>
            <a:r>
              <a:rPr lang="en-IN" sz="2400" dirty="0" err="1"/>
              <a:t>andtrendsthatdrivebusinessoutcomes</a:t>
            </a:r>
            <a:r>
              <a:rPr lang="en-IN" sz="2400" dirty="0"/>
              <a:t>. </a:t>
            </a:r>
          </a:p>
          <a:p>
            <a:pPr marL="0" indent="0">
              <a:lnSpc>
                <a:spcPct val="100000"/>
              </a:lnSpc>
              <a:spcBef>
                <a:spcPts val="1400"/>
              </a:spcBef>
              <a:buNone/>
            </a:pPr>
            <a:r>
              <a:rPr lang="en-IN" sz="2400" dirty="0"/>
              <a:t>•Robust </a:t>
            </a:r>
            <a:r>
              <a:rPr lang="en-IN" sz="2400" dirty="0" err="1"/>
              <a:t>collaborationandsharing</a:t>
            </a:r>
            <a:r>
              <a:rPr lang="en-IN" sz="2400" dirty="0"/>
              <a:t> functionalities facilitate teamwork and communication, fostering a data-driven culture within the </a:t>
            </a:r>
            <a:r>
              <a:rPr lang="en-IN" sz="2400" dirty="0" err="1"/>
              <a:t>organizationanddrivingcollectiveintelligenc</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600" dirty="0"/>
              <a:t>Executive Summary </a:t>
            </a:r>
          </a:p>
          <a:p>
            <a:pPr>
              <a:lnSpc>
                <a:spcPct val="100000"/>
              </a:lnSpc>
              <a:spcBef>
                <a:spcPts val="1400"/>
              </a:spcBef>
            </a:pPr>
            <a:r>
              <a:rPr lang="en-US" sz="1600" dirty="0"/>
              <a:t>Introduction </a:t>
            </a:r>
          </a:p>
          <a:p>
            <a:pPr>
              <a:lnSpc>
                <a:spcPct val="100000"/>
              </a:lnSpc>
              <a:spcBef>
                <a:spcPts val="1400"/>
              </a:spcBef>
            </a:pPr>
            <a:r>
              <a:rPr lang="en-US" sz="1600" dirty="0"/>
              <a:t>Methodology </a:t>
            </a:r>
          </a:p>
          <a:p>
            <a:pPr>
              <a:lnSpc>
                <a:spcPct val="100000"/>
              </a:lnSpc>
              <a:spcBef>
                <a:spcPts val="1400"/>
              </a:spcBef>
            </a:pPr>
            <a:r>
              <a:rPr lang="en-US" sz="1600" dirty="0"/>
              <a:t>Results  </a:t>
            </a:r>
          </a:p>
          <a:p>
            <a:pPr>
              <a:lnSpc>
                <a:spcPct val="100000"/>
              </a:lnSpc>
              <a:spcBef>
                <a:spcPts val="1400"/>
              </a:spcBef>
            </a:pPr>
            <a:r>
              <a:rPr lang="en-US" sz="1600" dirty="0"/>
              <a:t>Visualization –Charts </a:t>
            </a:r>
          </a:p>
          <a:p>
            <a:pPr marL="0" indent="0">
              <a:lnSpc>
                <a:spcPct val="100000"/>
              </a:lnSpc>
              <a:spcBef>
                <a:spcPts val="1400"/>
              </a:spcBef>
              <a:buNone/>
            </a:pPr>
            <a:r>
              <a:rPr lang="en-US" sz="1600" dirty="0"/>
              <a:t> •Discussion </a:t>
            </a:r>
          </a:p>
          <a:p>
            <a:pPr marL="0" indent="0">
              <a:lnSpc>
                <a:spcPct val="100000"/>
              </a:lnSpc>
              <a:spcBef>
                <a:spcPts val="1400"/>
              </a:spcBef>
              <a:buNone/>
            </a:pPr>
            <a:r>
              <a:rPr lang="en-US" sz="1600" dirty="0"/>
              <a:t>• Findings &amp; Implications </a:t>
            </a:r>
          </a:p>
          <a:p>
            <a:pPr marL="0" indent="0">
              <a:lnSpc>
                <a:spcPct val="100000"/>
              </a:lnSpc>
              <a:spcBef>
                <a:spcPts val="1400"/>
              </a:spcBef>
              <a:buNone/>
            </a:pPr>
            <a:r>
              <a:rPr lang="en-US" sz="1600" dirty="0"/>
              <a:t>•Conclusion •Appendix </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3970318"/>
          </a:xfrm>
          <a:prstGeom prst="rect">
            <a:avLst/>
          </a:prstGeom>
          <a:noFill/>
        </p:spPr>
        <p:txBody>
          <a:bodyPr wrap="square">
            <a:spAutoFit/>
          </a:bodyPr>
          <a:lstStyle/>
          <a:p>
            <a:pPr marL="342900" indent="-342900">
              <a:buAutoNum type="arabicPeriod"/>
            </a:pPr>
            <a:r>
              <a:rPr lang="en-IN" dirty="0"/>
              <a:t>Data Collection &amp; Preparation: Utilized public SpaceX API and Wikipedia page. Created 'class' column for successful landing classification. Explored data using SQL, visualization, Folium maps, and dashboards. Selected relevant features for machine learning. </a:t>
            </a:r>
          </a:p>
          <a:p>
            <a:pPr marL="342900" indent="-342900">
              <a:buAutoNum type="arabicPeriod"/>
            </a:pPr>
            <a:r>
              <a:rPr lang="en-IN" dirty="0"/>
              <a:t>2. Data Preprocessing: Applied </a:t>
            </a:r>
            <a:r>
              <a:rPr lang="en-IN" dirty="0" err="1"/>
              <a:t>onehot</a:t>
            </a:r>
            <a:r>
              <a:rPr lang="en-IN" dirty="0"/>
              <a:t> encoding to categorical variables. Standardized data for uniform scale. Optimized model parameters using </a:t>
            </a:r>
            <a:r>
              <a:rPr lang="en-IN" dirty="0" err="1"/>
              <a:t>GridSearchCV</a:t>
            </a:r>
            <a:r>
              <a:rPr lang="en-IN" dirty="0"/>
              <a:t>. </a:t>
            </a:r>
          </a:p>
          <a:p>
            <a:pPr marL="342900" indent="-342900">
              <a:buAutoNum type="arabicPeriod"/>
            </a:pPr>
            <a:r>
              <a:rPr lang="en-IN" dirty="0"/>
              <a:t>3. Machine Learning Models: Developed models:  Logistic Regression  Support Vector Machine  Decision Tree Classifier  K Nearest </a:t>
            </a:r>
            <a:r>
              <a:rPr lang="en-IN" dirty="0" err="1"/>
              <a:t>Neighbors</a:t>
            </a:r>
            <a:r>
              <a:rPr lang="en-IN" dirty="0"/>
              <a:t> Achieved consistent accuracy (~83.33%). </a:t>
            </a:r>
          </a:p>
          <a:p>
            <a:pPr marL="342900" indent="-342900">
              <a:buAutoNum type="arabicPeriod"/>
            </a:pPr>
            <a:r>
              <a:rPr lang="en-IN" dirty="0"/>
              <a:t>4. Evaluation &amp; Analysis: Models tended to over predict successful landings. Identified need for more data to enhance accuracy. </a:t>
            </a:r>
          </a:p>
          <a:p>
            <a:pPr marL="342900" indent="-342900">
              <a:buAutoNum type="arabicPeriod"/>
            </a:pPr>
            <a:r>
              <a:rPr lang="en-IN" dirty="0"/>
              <a:t>5. Model Performance Visualization: Visualized accuracy scores to compare model performance.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600" dirty="0"/>
              <a:t>Background: </a:t>
            </a:r>
          </a:p>
          <a:p>
            <a:pPr>
              <a:spcBef>
                <a:spcPts val="1400"/>
              </a:spcBef>
            </a:pPr>
            <a:r>
              <a:rPr lang="en-US" sz="1600" dirty="0"/>
              <a:t> Commercial space age is booming. </a:t>
            </a:r>
          </a:p>
          <a:p>
            <a:pPr>
              <a:spcBef>
                <a:spcPts val="1400"/>
              </a:spcBef>
            </a:pPr>
            <a:r>
              <a:rPr lang="en-US" sz="1600" dirty="0"/>
              <a:t> SpaceX offers competitive pricing ($62M vs. $165M USD) due to rocket recovery.</a:t>
            </a:r>
          </a:p>
          <a:p>
            <a:pPr>
              <a:spcBef>
                <a:spcPts val="1400"/>
              </a:spcBef>
            </a:pPr>
            <a:r>
              <a:rPr lang="en-US" sz="1600" dirty="0"/>
              <a:t>  Space Y aims to rival SpaceX. </a:t>
            </a:r>
          </a:p>
          <a:p>
            <a:pPr marL="0" indent="0">
              <a:spcBef>
                <a:spcPts val="1400"/>
              </a:spcBef>
              <a:buNone/>
            </a:pPr>
            <a:r>
              <a:rPr lang="en-US" sz="1600" dirty="0"/>
              <a:t> Problem: Stage 1 recovery. Approach:</a:t>
            </a:r>
          </a:p>
          <a:p>
            <a:pPr marL="0" indent="0">
              <a:spcBef>
                <a:spcPts val="1400"/>
              </a:spcBef>
              <a:buNone/>
            </a:pPr>
            <a:r>
              <a:rPr lang="en-US" sz="1600" dirty="0"/>
              <a:t>  Space Y seeks a machine learning model to predict successful</a:t>
            </a:r>
          </a:p>
          <a:p>
            <a:pPr marL="0" indent="0">
              <a:spcBef>
                <a:spcPts val="1400"/>
              </a:spcBef>
              <a:buNone/>
            </a:pPr>
            <a:r>
              <a:rPr lang="en-US" sz="1600" dirty="0"/>
              <a:t>  Data collection from SpaceX API and industry sources. </a:t>
            </a:r>
          </a:p>
          <a:p>
            <a:pPr marL="0" indent="0">
              <a:spcBef>
                <a:spcPts val="1400"/>
              </a:spcBef>
              <a:buNone/>
            </a:pPr>
            <a:r>
              <a:rPr lang="en-US" sz="1600" dirty="0"/>
              <a:t> Preprocess data and engineer features. </a:t>
            </a:r>
          </a:p>
          <a:p>
            <a:pPr marL="0" indent="0">
              <a:spcBef>
                <a:spcPts val="1400"/>
              </a:spcBef>
              <a:buNone/>
            </a:pPr>
            <a:r>
              <a:rPr lang="en-US" sz="1600" dirty="0"/>
              <a:t> Train ML models: logistic regression, SVM, decision trees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marL="0" indent="0">
              <a:lnSpc>
                <a:spcPct val="120000"/>
              </a:lnSpc>
              <a:spcBef>
                <a:spcPts val="1400"/>
              </a:spcBef>
              <a:buNone/>
            </a:pPr>
            <a:r>
              <a:rPr lang="en-IN" sz="6600" dirty="0"/>
              <a:t>            Combined data from SpaceX API and Wikipedia. </a:t>
            </a:r>
          </a:p>
          <a:p>
            <a:pPr marL="0" indent="0">
              <a:lnSpc>
                <a:spcPct val="120000"/>
              </a:lnSpc>
              <a:spcBef>
                <a:spcPts val="1400"/>
              </a:spcBef>
              <a:buNone/>
            </a:pPr>
            <a:r>
              <a:rPr lang="en-IN" sz="6600" dirty="0"/>
              <a:t>  2. Data Wrangling: </a:t>
            </a:r>
          </a:p>
          <a:p>
            <a:pPr marL="0" indent="0">
              <a:lnSpc>
                <a:spcPct val="120000"/>
              </a:lnSpc>
              <a:spcBef>
                <a:spcPts val="1400"/>
              </a:spcBef>
              <a:buNone/>
            </a:pPr>
            <a:r>
              <a:rPr lang="en-IN" sz="6600" dirty="0"/>
              <a:t>            Cleaned and organized collected data. </a:t>
            </a:r>
          </a:p>
          <a:p>
            <a:pPr marL="0" indent="0">
              <a:lnSpc>
                <a:spcPct val="120000"/>
              </a:lnSpc>
              <a:spcBef>
                <a:spcPts val="1400"/>
              </a:spcBef>
              <a:buNone/>
            </a:pPr>
            <a:r>
              <a:rPr lang="en-IN" sz="6600" dirty="0"/>
              <a:t>   3. Classification: </a:t>
            </a:r>
          </a:p>
          <a:p>
            <a:pPr marL="0" indent="0">
              <a:lnSpc>
                <a:spcPct val="120000"/>
              </a:lnSpc>
              <a:spcBef>
                <a:spcPts val="1400"/>
              </a:spcBef>
              <a:buNone/>
            </a:pPr>
            <a:r>
              <a:rPr lang="en-IN" sz="6600" dirty="0"/>
              <a:t>            Identified successful and unsuccessful landings. </a:t>
            </a:r>
          </a:p>
          <a:p>
            <a:pPr marL="0" indent="0">
              <a:lnSpc>
                <a:spcPct val="120000"/>
              </a:lnSpc>
              <a:spcBef>
                <a:spcPts val="1400"/>
              </a:spcBef>
              <a:buNone/>
            </a:pPr>
            <a:r>
              <a:rPr lang="en-IN" sz="6600" dirty="0"/>
              <a:t>   4. Exploratory Data Analysis (EDA): </a:t>
            </a:r>
          </a:p>
          <a:p>
            <a:pPr marL="0" indent="0">
              <a:lnSpc>
                <a:spcPct val="120000"/>
              </a:lnSpc>
              <a:spcBef>
                <a:spcPts val="1400"/>
              </a:spcBef>
              <a:buNone/>
            </a:pPr>
            <a:r>
              <a:rPr lang="en-IN" sz="6600" dirty="0"/>
              <a:t>            Used visualization and SQL for insights. </a:t>
            </a:r>
          </a:p>
          <a:p>
            <a:pPr marL="0" indent="0">
              <a:lnSpc>
                <a:spcPct val="120000"/>
              </a:lnSpc>
              <a:spcBef>
                <a:spcPts val="1400"/>
              </a:spcBef>
              <a:buNone/>
            </a:pPr>
            <a:r>
              <a:rPr lang="en-IN" sz="6600" dirty="0"/>
              <a:t>            Visualized data distribution. </a:t>
            </a:r>
          </a:p>
          <a:p>
            <a:pPr marL="0" indent="0">
              <a:lnSpc>
                <a:spcPct val="120000"/>
              </a:lnSpc>
              <a:spcBef>
                <a:spcPts val="1400"/>
              </a:spcBef>
              <a:buNone/>
            </a:pPr>
            <a:r>
              <a:rPr lang="en-IN" sz="6600" dirty="0"/>
              <a:t>            Extracted insights with SQL. </a:t>
            </a:r>
          </a:p>
          <a:p>
            <a:pPr marL="0" indent="0">
              <a:lnSpc>
                <a:spcPct val="120000"/>
              </a:lnSpc>
              <a:spcBef>
                <a:spcPts val="1400"/>
              </a:spcBef>
              <a:buNone/>
            </a:pPr>
            <a:r>
              <a:rPr lang="en-IN" sz="6600" dirty="0"/>
              <a:t>  5. Interactive Visual Analytics: </a:t>
            </a:r>
          </a:p>
          <a:p>
            <a:pPr marL="0" indent="0">
              <a:lnSpc>
                <a:spcPct val="120000"/>
              </a:lnSpc>
              <a:spcBef>
                <a:spcPts val="1400"/>
              </a:spcBef>
              <a:buNone/>
            </a:pPr>
            <a:r>
              <a:rPr lang="en-IN" sz="6600" dirty="0"/>
              <a:t>           Employed Folium and </a:t>
            </a:r>
            <a:r>
              <a:rPr lang="en-IN" sz="6600" dirty="0" err="1"/>
              <a:t>Plotly</a:t>
            </a:r>
            <a:r>
              <a:rPr lang="en-IN" sz="6600" dirty="0"/>
              <a:t> Dash. </a:t>
            </a: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a:t>
            </a:r>
            <a:r>
              <a:rPr lang="en-IN" dirty="0" err="1"/>
              <a:t>Link:</a:t>
            </a:r>
            <a:r>
              <a:rPr lang="en-IN" dirty="0" err="1">
                <a:hlinkClick r:id="rId3"/>
              </a:rPr>
              <a:t>https</a:t>
            </a:r>
            <a:r>
              <a:rPr lang="en-IN" dirty="0">
                <a:hlinkClick r:id="rId3"/>
              </a:rPr>
              <a:t>:/</a:t>
            </a:r>
            <a:r>
              <a:rPr lang="en-IN" dirty="0" err="1">
                <a:hlinkClick r:id="rId3"/>
              </a:rPr>
              <a:t>edx</a:t>
            </a:r>
            <a:r>
              <a:rPr lang="en-IN" dirty="0">
                <a:hlinkClick r:id="rId3"/>
              </a:rPr>
              <a:t>/</a:t>
            </a:r>
            <a:r>
              <a:rPr lang="en-IN" dirty="0" err="1">
                <a:hlinkClick r:id="rId3"/>
              </a:rPr>
              <a:t>jupyter</a:t>
            </a:r>
            <a:r>
              <a:rPr lang="en-IN" dirty="0">
                <a:hlinkClick r:id="rId3"/>
              </a:rPr>
              <a:t>-labs-EDA-with-Visualization-lab-</a:t>
            </a:r>
            <a:r>
              <a:rPr lang="en-IN" dirty="0" err="1">
                <a:hlinkClick r:id="rId3"/>
              </a:rPr>
              <a:t>venkatasashank.ipynb</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r>
              <a:rPr lang="en-US" dirty="0">
                <a:hlinkClick r:id="rId3"/>
              </a:rPr>
              <a:t>https:/edx/jupyter-labs-eda-sql-edx_sqllite-venkatasashank.ipynb</a:t>
            </a: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978</Words>
  <Application>Microsoft Office PowerPoint</Application>
  <PresentationFormat>Widescreen</PresentationFormat>
  <Paragraphs>119</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Srinu naik Bhukya</cp:lastModifiedBy>
  <cp:revision>204</cp:revision>
  <dcterms:created xsi:type="dcterms:W3CDTF">2021-04-29T18:58:00Z</dcterms:created>
  <dcterms:modified xsi:type="dcterms:W3CDTF">2024-04-22T16:40:42Z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